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05" r:id="rId4"/>
    <p:sldId id="258" r:id="rId5"/>
    <p:sldId id="304" r:id="rId6"/>
    <p:sldId id="268" r:id="rId7"/>
    <p:sldId id="259" r:id="rId8"/>
    <p:sldId id="260" r:id="rId9"/>
    <p:sldId id="261" r:id="rId10"/>
    <p:sldId id="307" r:id="rId11"/>
    <p:sldId id="308" r:id="rId12"/>
    <p:sldId id="269" r:id="rId13"/>
    <p:sldId id="309" r:id="rId14"/>
    <p:sldId id="306" r:id="rId15"/>
    <p:sldId id="310" r:id="rId16"/>
    <p:sldId id="311" r:id="rId17"/>
    <p:sldId id="312" r:id="rId18"/>
    <p:sldId id="313" r:id="rId19"/>
    <p:sldId id="314" r:id="rId20"/>
    <p:sldId id="315" r:id="rId21"/>
    <p:sldId id="270" r:id="rId22"/>
    <p:sldId id="262" r:id="rId23"/>
    <p:sldId id="263" r:id="rId24"/>
    <p:sldId id="264" r:id="rId25"/>
    <p:sldId id="265" r:id="rId26"/>
    <p:sldId id="266" r:id="rId27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D8B63F-1709-4411-A9A8-4A6A163B7344}" v="326" dt="2025-08-12T00:16:44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 snapToObjects="1">
      <p:cViewPr>
        <p:scale>
          <a:sx n="60" d="100"/>
          <a:sy n="60" d="100"/>
        </p:scale>
        <p:origin x="1482" y="26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image" Target="../media/image8.png"/><Relationship Id="rId16" Type="http://schemas.openxmlformats.org/officeDocument/2006/relationships/image" Target="../media/image18.gif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7.svg"/><Relationship Id="rId10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12.jpg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oQoj6vZIRc?feature=oembed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uXbO5LXeBQ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1775"/>
            <a:ext cx="7772400" cy="1470025"/>
          </a:xfrm>
        </p:spPr>
        <p:txBody>
          <a:bodyPr/>
          <a:lstStyle/>
          <a:p>
            <a:r>
              <a:rPr dirty="0">
                <a:latin typeface="Brightwall Personal Use" panose="02000500000000000000" pitchFamily="2" charset="0"/>
              </a:rPr>
              <a:t>Join the Future of Education</a:t>
            </a:r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0096F0D5-041D-4B51-B4AE-C2474A1C58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4" b="94821" l="7968" r="94024">
                        <a14:foregroundMark x1="27092" y1="1992" x2="13944" y2="1992"/>
                        <a14:foregroundMark x1="13944" y1="1992" x2="7968" y2="8367"/>
                        <a14:foregroundMark x1="7968" y1="8367" x2="7570" y2="17928"/>
                        <a14:foregroundMark x1="7570" y1="17928" x2="16733" y2="13147"/>
                        <a14:foregroundMark x1="16733" y1="13147" x2="27888" y2="2390"/>
                        <a14:foregroundMark x1="60956" y1="3984" x2="51394" y2="4781"/>
                        <a14:foregroundMark x1="51394" y1="4781" x2="43825" y2="11155"/>
                        <a14:foregroundMark x1="43825" y1="11155" x2="34263" y2="26295"/>
                        <a14:foregroundMark x1="34263" y1="26295" x2="27092" y2="27490"/>
                        <a14:foregroundMark x1="27092" y1="27490" x2="31474" y2="33865"/>
                        <a14:foregroundMark x1="31474" y1="33865" x2="31873" y2="33865"/>
                        <a14:foregroundMark x1="74104" y1="2390" x2="91235" y2="2789"/>
                        <a14:foregroundMark x1="91235" y1="2789" x2="94024" y2="11554"/>
                        <a14:foregroundMark x1="94024" y1="11554" x2="94422" y2="18725"/>
                        <a14:foregroundMark x1="94422" y1="18725" x2="74502" y2="3187"/>
                        <a14:foregroundMark x1="94024" y1="34263" x2="93625" y2="43028"/>
                        <a14:foregroundMark x1="93625" y1="43028" x2="93625" y2="43028"/>
                        <a14:foregroundMark x1="40239" y1="90438" x2="55378" y2="90040"/>
                        <a14:foregroundMark x1="55378" y1="90040" x2="47012" y2="93227"/>
                        <a14:foregroundMark x1="47012" y1="93227" x2="56175" y2="94821"/>
                        <a14:foregroundMark x1="6773" y1="33466" x2="7968" y2="52590"/>
                        <a14:foregroundMark x1="7968" y1="52590" x2="8367" y2="545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088" y="319088"/>
            <a:ext cx="6219824" cy="621982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3429000"/>
            <a:ext cx="7486650" cy="1752600"/>
          </a:xfrm>
        </p:spPr>
        <p:txBody>
          <a:bodyPr>
            <a:normAutofit lnSpcReduction="10000"/>
          </a:bodyPr>
          <a:lstStyle/>
          <a:p>
            <a:r>
              <a:rPr sz="6000" dirty="0">
                <a:solidFill>
                  <a:schemeClr val="tx1"/>
                </a:solidFill>
                <a:latin typeface="KG Summer Storm Smooth" panose="02000000000000000000" pitchFamily="2" charset="0"/>
              </a:rPr>
              <a:t>Inspire. Lead. Teach.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2676D-C842-D3C5-1021-40B3B37D9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BAA20-C7B5-BF7D-F265-9E24BCA62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rightwall Personal Use" panose="02000500000000000000" pitchFamily="2" charset="0"/>
              </a:rPr>
              <a:t>Competitive Events</a:t>
            </a:r>
            <a:endParaRPr sz="3600" dirty="0">
              <a:latin typeface="Brightwall Personal Use" panose="02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EF715-6E57-9B81-0069-31C00EE1E5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899" y="1371600"/>
            <a:ext cx="4181901" cy="498316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Children’s Literature—k-3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Children’s Literature—k-3- Spanish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Children’s Literature—Pre-k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Children’s Literature—Pre-k- Spanish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Creative Lecture—Ted Talk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Educators Rising Leadership Award (Varsity </a:t>
            </a:r>
            <a:r>
              <a:rPr lang="en-US" sz="1800" dirty="0" err="1">
                <a:latin typeface="PBJustBrewIt" panose="02000603000000000000" pitchFamily="2" charset="0"/>
                <a:ea typeface="PBJustBrewIt" panose="02000603000000000000" pitchFamily="2" charset="0"/>
              </a:rPr>
              <a:t>ONLy</a:t>
            </a:r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)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Educators Rising Moment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Educators Rising Moment—Spanish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Ethical Dilemma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Exploring Education Administration Careers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Exploring Non-Core Subject Teaching Careers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Exploring Support Services Careers</a:t>
            </a:r>
          </a:p>
          <a:p>
            <a:endParaRPr sz="2000"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8B21C-ACDC-E3C9-2FB0-06D92CAFA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199" y="1417638"/>
            <a:ext cx="4181901" cy="5165724"/>
          </a:xfrm>
        </p:spPr>
        <p:txBody>
          <a:bodyPr>
            <a:noAutofit/>
          </a:bodyPr>
          <a:lstStyle/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Inside our schools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Inside our schools—Spanish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Job Interview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Lesson Planning and Delivery—Arts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Lesson Planning and Delivery—CTE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Lesson Planning and Delivery—Humanities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Lesson Planning and Delivery—Spanish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Lesson Planning and Delivery—Stem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Outstanding chapter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Public service announcement—teacher recruitment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Public Speaking</a:t>
            </a:r>
          </a:p>
        </p:txBody>
      </p:sp>
    </p:spTree>
    <p:extLst>
      <p:ext uri="{BB962C8B-B14F-4D97-AF65-F5344CB8AC3E}">
        <p14:creationId xmlns:p14="http://schemas.microsoft.com/office/powerpoint/2010/main" val="209505481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8E940-7DF6-44DF-E71A-D35CF0EDA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FEA97-F9DF-9CDB-68A2-5264ECD09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rightwall Personal Use" panose="02000500000000000000" pitchFamily="2" charset="0"/>
              </a:rPr>
              <a:t>Competitive Events</a:t>
            </a:r>
            <a:endParaRPr sz="3600" dirty="0">
              <a:latin typeface="Brightwall Personal Use" panose="02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31E34-0F03-E8B2-7352-7E51C4087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3899" y="1371600"/>
            <a:ext cx="4181901" cy="498316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Researching learning challenges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interactive bulletin board—elementary 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Interactive bulletin board—middle/High School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Project visualize</a:t>
            </a:r>
          </a:p>
          <a:p>
            <a:r>
              <a:rPr lang="en-US" sz="1800" dirty="0">
                <a:latin typeface="PBJustBrewIt" panose="02000603000000000000" pitchFamily="2" charset="0"/>
                <a:ea typeface="PBJustBrewIt" panose="02000603000000000000" pitchFamily="2" charset="0"/>
              </a:rPr>
              <a:t>Teacher created materials</a:t>
            </a:r>
          </a:p>
          <a:p>
            <a:pPr marL="0" indent="0">
              <a:buNone/>
            </a:pPr>
            <a:endParaRPr sz="2000"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76E6618-E706-DF6A-7186-EA788F06F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799" y="1371600"/>
            <a:ext cx="4334301" cy="5211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Special NOTES:</a:t>
            </a:r>
          </a:p>
          <a:p>
            <a:r>
              <a:rPr lang="en-US" sz="20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All events are offered for JV and Varsity except: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Educators Rising Leadership Award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Outstanding chapter</a:t>
            </a:r>
          </a:p>
          <a:p>
            <a:r>
              <a:rPr lang="en-US" sz="20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All Spanish events will be totally in Spanish.</a:t>
            </a:r>
          </a:p>
          <a:p>
            <a:r>
              <a:rPr lang="en-US" sz="20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Each school may enter 2 Competitors/teams in each event except the following events: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Varsity Children’s Literature—k-3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Varsity Children’s Literature—Pre-K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Varsity Teacher Created Materials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JV Interactive Bulletin Board (Both)</a:t>
            </a:r>
          </a:p>
          <a:p>
            <a:pPr lvl="1"/>
            <a:r>
              <a:rPr lang="en-US" sz="1600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Varsity Interactive Bulletin Board (Both)</a:t>
            </a:r>
          </a:p>
          <a:p>
            <a:pPr lvl="1"/>
            <a:endParaRPr lang="en-US" sz="14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2000"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2228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D3913-61F3-D6A4-CBFB-7D9AD5316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417638"/>
          </a:xfrm>
        </p:spPr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Conferences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D8DF7-170E-DBAE-94F2-B865A9437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4040188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Fall Leadership Conference</a:t>
            </a:r>
          </a:p>
        </p:txBody>
      </p:sp>
      <p:pic>
        <p:nvPicPr>
          <p:cNvPr id="8" name="Content Placeholder 7" descr="A poster for a conference&#10;&#10;AI-generated content may be incorrect.">
            <a:extLst>
              <a:ext uri="{FF2B5EF4-FFF2-40B4-BE49-F238E27FC236}">
                <a16:creationId xmlns:a16="http://schemas.microsoft.com/office/drawing/2014/main" id="{D63FCBEE-F5CC-67D5-3395-8C083B35F1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199" y="1854994"/>
            <a:ext cx="3794183" cy="466288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489C5-1A07-FB81-F5B0-4B10D0731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135063"/>
            <a:ext cx="4041775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State Leadership Conference</a:t>
            </a:r>
          </a:p>
        </p:txBody>
      </p:sp>
      <p:pic>
        <p:nvPicPr>
          <p:cNvPr id="10" name="Content Placeholder 9" descr="A purple poster with white text and a mask&#10;&#10;AI-generated content may be incorrect.">
            <a:extLst>
              <a:ext uri="{FF2B5EF4-FFF2-40B4-BE49-F238E27FC236}">
                <a16:creationId xmlns:a16="http://schemas.microsoft.com/office/drawing/2014/main" id="{BBC817A9-0067-3C3F-48F7-D3385E4D7A7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92618" y="1854994"/>
            <a:ext cx="3794182" cy="4662885"/>
          </a:xfrm>
        </p:spPr>
      </p:pic>
    </p:spTree>
    <p:extLst>
      <p:ext uri="{BB962C8B-B14F-4D97-AF65-F5344CB8AC3E}">
        <p14:creationId xmlns:p14="http://schemas.microsoft.com/office/powerpoint/2010/main" val="103891081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4BBCF-4A82-3E3F-033C-0A345B824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Conference Dress Code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C46898-5DCA-8BF5-8A70-D0A28534D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856095"/>
            <a:ext cx="4040188" cy="4270067"/>
          </a:xfrm>
        </p:spPr>
        <p:txBody>
          <a:bodyPr/>
          <a:lstStyle/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School or chapter t-shirts</a:t>
            </a:r>
          </a:p>
          <a:p>
            <a:pPr lvl="1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Shirts should be long enough to cover the midriff.</a:t>
            </a: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Khaki or Black pants</a:t>
            </a:r>
          </a:p>
          <a:p>
            <a:pPr lvl="1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No jeans and no holes in pants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90492B-83F1-F5F6-7843-2514028FC8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1856095"/>
            <a:ext cx="4041775" cy="4270068"/>
          </a:xfrm>
        </p:spPr>
        <p:txBody>
          <a:bodyPr/>
          <a:lstStyle/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During the conference students are allowed to wear:</a:t>
            </a:r>
          </a:p>
          <a:p>
            <a:pPr lvl="1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School/Chapter/State Conference T-shirt</a:t>
            </a:r>
          </a:p>
          <a:p>
            <a:pPr lvl="1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Khaki or Black Pants</a:t>
            </a:r>
          </a:p>
          <a:p>
            <a:pPr lvl="2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No holes or rips</a:t>
            </a:r>
          </a:p>
          <a:p>
            <a:pPr lvl="2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No jeans</a:t>
            </a: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Should be in professional dress attire.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CDE22D3-AA1B-FD66-2D42-157DC18DC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4040188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Fall Leadership Conference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E7909DC-E2A5-3136-D1A4-2FDD9C301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135063"/>
            <a:ext cx="4041775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State Leadership Conference</a:t>
            </a:r>
          </a:p>
        </p:txBody>
      </p:sp>
    </p:spTree>
    <p:extLst>
      <p:ext uri="{BB962C8B-B14F-4D97-AF65-F5344CB8AC3E}">
        <p14:creationId xmlns:p14="http://schemas.microsoft.com/office/powerpoint/2010/main" val="114615305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93395-B234-C088-D237-8BEF04B68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2E87C-B93A-5846-13EE-358336F31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417638"/>
          </a:xfrm>
        </p:spPr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Conferences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F0640-343E-A80B-B256-928D8FCBF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8228012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2025-2026 Community Service Project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623331-2A69-8957-BA35-71128EE2F7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457199" y="1854994"/>
            <a:ext cx="3794183" cy="4662885"/>
          </a:xfrm>
        </p:spPr>
      </p:pic>
      <p:sp>
        <p:nvSpPr>
          <p:cNvPr id="25" name="Rectangle 15">
            <a:extLst>
              <a:ext uri="{FF2B5EF4-FFF2-40B4-BE49-F238E27FC236}">
                <a16:creationId xmlns:a16="http://schemas.microsoft.com/office/drawing/2014/main" id="{F728254F-A2D0-D9D0-DD4F-611F25900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975336"/>
            <a:ext cx="4343400" cy="1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Teddy Bear Drive Guidelines</a:t>
            </a:r>
            <a:endParaRPr kumimoji="0" lang="en-US" altLang="en-US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📌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Purpose</a:t>
            </a:r>
            <a:endParaRPr kumimoji="0" lang="en-US" altLang="en-US" sz="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collect 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new teddy bears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donation to children at 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Batson Children's Hospital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provide comfort and support during their hospital stay.</a:t>
            </a:r>
            <a:endParaRPr kumimoji="0" lang="en-US" altLang="en-US" sz="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835CDE93-360A-191A-5BC4-16B627A53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754923"/>
            <a:ext cx="4343400" cy="253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✅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Donation Guidelines</a:t>
            </a:r>
            <a:endParaRPr lang="en-US" altLang="en-US" sz="1000" b="1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Teddy bears must be brand new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Due to hospital policies,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used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 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pre-owned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items cannot be accepted.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Maximum size: 20 inches tall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Bears should be small enough to be easily stored and hugged by young children.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sound chips, moving parts, or electronics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Keep it simple—soft, plush, and huggable only.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themed bears with potentially sensitive designs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Avoid bears with scary, violent, or controversial themes.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Neutral or cheerful designs are best.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Tags should be left on if possible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"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Shows the item is new and unused.</a:t>
            </a:r>
            <a:endParaRPr kumimoji="0" lang="en-US" altLang="en-US" sz="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BB296FE0-8B2A-FE1C-700A-316B80955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976355"/>
            <a:ext cx="4343400" cy="102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📦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Collection Instructions</a:t>
            </a:r>
            <a:endParaRPr kumimoji="0" lang="en-US" altLang="en-US" sz="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Bears should be brought to the 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conference registration area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Chapters are responsible for keeping count of their total donations.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you have a large quantity, label your box or bag with your 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school's name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C5C06473-0DAB-9EEE-422F-E98FAA97E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675" y="5722937"/>
            <a:ext cx="44291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Segoe UI Emoji" panose="020B0502040204020203" pitchFamily="34" charset="0"/>
              </a:rPr>
              <a:t>🏆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Community Service Award</a:t>
            </a:r>
            <a:endParaRPr kumimoji="0" lang="en-US" altLang="en-US" sz="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chapter that donates the 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most teddy bears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will be recognized with the</a:t>
            </a:r>
            <a:b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“2026 Community Service Award”</a:t>
            </a:r>
            <a:r>
              <a:rPr kumimoji="0" lang="en-US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at the conference.</a:t>
            </a:r>
            <a:endParaRPr kumimoji="0" lang="en-US" altLang="en-US" sz="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68795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9313E-04A0-CF99-2AD5-804E79403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66F3C-870D-DA23-8EE3-3E3BA3365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417638"/>
          </a:xfrm>
        </p:spPr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State Conference Opportunities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CCFA-F98F-A8E5-42C0-54EC3B0A4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8228012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National Anthem Auditions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27FC85-DFFA-E39A-54A9-3041D31080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2134594" y="1854995"/>
            <a:ext cx="4874812" cy="271700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CDD46F-BDC1-404C-A08C-A4D6ECB29D4E}"/>
              </a:ext>
            </a:extLst>
          </p:cNvPr>
          <p:cNvSpPr txBox="1"/>
          <p:nvPr/>
        </p:nvSpPr>
        <p:spPr>
          <a:xfrm>
            <a:off x="900752" y="4634016"/>
            <a:ext cx="77860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PBJustBrewIt" panose="02000603000000000000" pitchFamily="2" charset="0"/>
                <a:ea typeface="PBJustBrewIt" panose="02000603000000000000" pitchFamily="2" charset="0"/>
              </a:rPr>
              <a:t>Submission Details:</a:t>
            </a:r>
            <a:br>
              <a:rPr lang="en-US" sz="2000" b="1" dirty="0">
                <a:latin typeface="PBJustBrewIt" panose="02000603000000000000" pitchFamily="2" charset="0"/>
                <a:ea typeface="PBJustBrewIt" panose="02000603000000000000" pitchFamily="2" charset="0"/>
              </a:rPr>
            </a:b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• Record a video of the student singing the National Anthem (solo, a cappella).</a:t>
            </a:r>
            <a:b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</a:b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• Upload the video to YouTube (unlisted or public).</a:t>
            </a:r>
            <a:b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</a:b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• Submit the video link via the Google Form by </a:t>
            </a:r>
            <a:r>
              <a:rPr lang="en-US" sz="2000" b="1" dirty="0">
                <a:solidFill>
                  <a:srgbClr val="FF0000"/>
                </a:solidFill>
                <a:latin typeface="PBJustBrewIt" panose="02000603000000000000" pitchFamily="2" charset="0"/>
                <a:ea typeface="PBJustBrewIt" panose="02000603000000000000" pitchFamily="2" charset="0"/>
              </a:rPr>
              <a:t>Tuesday, January 12, 2026, at 3:00 p.m.</a:t>
            </a:r>
          </a:p>
        </p:txBody>
      </p:sp>
    </p:spTree>
    <p:extLst>
      <p:ext uri="{BB962C8B-B14F-4D97-AF65-F5344CB8AC3E}">
        <p14:creationId xmlns:p14="http://schemas.microsoft.com/office/powerpoint/2010/main" val="400490691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21584-FCDE-63AD-2970-F405B369A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DBB7C-EE19-A67F-546B-09CA706F6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417638"/>
          </a:xfrm>
        </p:spPr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State Conference Opportunities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5B0E01-5152-5F70-B227-949A64031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8228012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Mississippi Honor Society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AF540-7FF5-EA81-1FF4-D3A8B6DC7990}"/>
              </a:ext>
            </a:extLst>
          </p:cNvPr>
          <p:cNvSpPr txBox="1"/>
          <p:nvPr/>
        </p:nvSpPr>
        <p:spPr>
          <a:xfrm>
            <a:off x="590265" y="1754545"/>
            <a:ext cx="5448869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Eligibility Requirements: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To be considered for the Honor Society, students must: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Be a high school junior or senior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Have a minimum cumulative GPA of 3.5 on a 4.0 scale (including grades from the first semester of the current academic year)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Be an Active-level (dues-paying) member of Educators Rising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Recognition Includes: Students who are accepted into the Honor Society will receive: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A personalized certificate of recognition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A Mississippi Educators Rising Honor Society lapel pin to wear on their graduation stole</a:t>
            </a:r>
          </a:p>
        </p:txBody>
      </p:sp>
      <p:pic>
        <p:nvPicPr>
          <p:cNvPr id="9" name="Picture 8" descr="A white and blue logo on a white background&#10;&#10;AI-generated content may be incorrect.">
            <a:extLst>
              <a:ext uri="{FF2B5EF4-FFF2-40B4-BE49-F238E27FC236}">
                <a16:creationId xmlns:a16="http://schemas.microsoft.com/office/drawing/2014/main" id="{25C96DA9-4764-9804-6122-947C0081D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3600" y1="10200" x2="43600" y2="10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725" y="1754545"/>
            <a:ext cx="4761905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449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F0389-D9C8-E063-56D8-956B688C8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E7B1F-421F-8EC1-4DDB-22511CB6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417638"/>
          </a:xfrm>
        </p:spPr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State Conference Opportunities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87A08-42D1-C567-6AB1-C413FBDA5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8228012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Mississippi Signing event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7CADC5-DE9E-757D-0576-CAE494438E3F}"/>
              </a:ext>
            </a:extLst>
          </p:cNvPr>
          <p:cNvSpPr txBox="1"/>
          <p:nvPr/>
        </p:nvSpPr>
        <p:spPr>
          <a:xfrm>
            <a:off x="515202" y="2245062"/>
            <a:ext cx="513497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Who Can Participate?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High school seniors who plan to enroll in a college or university and major in education.</a:t>
            </a:r>
          </a:p>
          <a:p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What Will Students Receive?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An Educators Rising Certificate of Recognition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A College Swag Bag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BJustBrewIt" panose="02000603000000000000" pitchFamily="2" charset="0"/>
                <a:ea typeface="PBJustBrewIt" panose="02000603000000000000" pitchFamily="2" charset="0"/>
              </a:rPr>
              <a:t>The opportunity to participate in a special signing ceremony on stage at the conference</a:t>
            </a:r>
          </a:p>
        </p:txBody>
      </p:sp>
      <p:pic>
        <p:nvPicPr>
          <p:cNvPr id="6" name="Picture 5" descr="A purple and white logo&#10;&#10;AI-generated content may be incorrect.">
            <a:extLst>
              <a:ext uri="{FF2B5EF4-FFF2-40B4-BE49-F238E27FC236}">
                <a16:creationId xmlns:a16="http://schemas.microsoft.com/office/drawing/2014/main" id="{BB86C01A-30EA-5749-FEA3-12E1C7AC8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003" y="2277068"/>
            <a:ext cx="3077569" cy="3077569"/>
          </a:xfrm>
          <a:prstGeom prst="rect">
            <a:avLst/>
          </a:prstGeom>
        </p:spPr>
      </p:pic>
      <p:pic>
        <p:nvPicPr>
          <p:cNvPr id="8" name="Picture 7" descr="A green and white logo&#10;&#10;AI-generated content may be incorrect.">
            <a:extLst>
              <a:ext uri="{FF2B5EF4-FFF2-40B4-BE49-F238E27FC236}">
                <a16:creationId xmlns:a16="http://schemas.microsoft.com/office/drawing/2014/main" id="{C289CCA1-3897-2E11-EE93-E4E5D7177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9" b="97333" l="4000" r="97778">
                        <a14:foregroundMark x1="22222" y1="41778" x2="22222" y2="41778"/>
                        <a14:foregroundMark x1="23556" y1="32000" x2="23556" y2="32000"/>
                        <a14:foregroundMark x1="32889" y1="14222" x2="32889" y2="14222"/>
                        <a14:foregroundMark x1="43111" y1="10222" x2="43111" y2="10222"/>
                        <a14:foregroundMark x1="55556" y1="7556" x2="55556" y2="7556"/>
                        <a14:foregroundMark x1="70667" y1="7111" x2="70667" y2="7111"/>
                        <a14:foregroundMark x1="72889" y1="5333" x2="72889" y2="5333"/>
                        <a14:foregroundMark x1="69778" y1="13333" x2="69778" y2="13333"/>
                        <a14:foregroundMark x1="89333" y1="31556" x2="89333" y2="31556"/>
                        <a14:foregroundMark x1="92889" y1="30667" x2="92889" y2="30667"/>
                        <a14:foregroundMark x1="98222" y1="28444" x2="98222" y2="28444"/>
                        <a14:foregroundMark x1="44889" y1="93333" x2="44889" y2="93333"/>
                        <a14:foregroundMark x1="4000" y1="69333" x2="4000" y2="69333"/>
                        <a14:foregroundMark x1="30222" y1="97333" x2="30222" y2="97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9323" y="2277068"/>
            <a:ext cx="3077569" cy="3077569"/>
          </a:xfrm>
          <a:prstGeom prst="rect">
            <a:avLst/>
          </a:prstGeom>
        </p:spPr>
      </p:pic>
      <p:pic>
        <p:nvPicPr>
          <p:cNvPr id="11" name="Picture 10" descr="A logo with a number and a column&#10;&#10;AI-generated content may be incorrect.">
            <a:extLst>
              <a:ext uri="{FF2B5EF4-FFF2-40B4-BE49-F238E27FC236}">
                <a16:creationId xmlns:a16="http://schemas.microsoft.com/office/drawing/2014/main" id="{FEF95E0D-7E06-290C-FB30-AB5E10AB8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9324" y="2213389"/>
            <a:ext cx="3141248" cy="3141248"/>
          </a:xfrm>
          <a:prstGeom prst="rect">
            <a:avLst/>
          </a:prstGeom>
        </p:spPr>
      </p:pic>
      <p:pic>
        <p:nvPicPr>
          <p:cNvPr id="13" name="Picture 12" descr="A green and black logo&#10;&#10;AI-generated content may be incorrect.">
            <a:extLst>
              <a:ext uri="{FF2B5EF4-FFF2-40B4-BE49-F238E27FC236}">
                <a16:creationId xmlns:a16="http://schemas.microsoft.com/office/drawing/2014/main" id="{0E7FC4C9-C1A6-459A-DBDF-2D1288FFF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5" b="95960" l="3922" r="97255">
                        <a14:foregroundMark x1="48235" y1="4545" x2="48235" y2="4545"/>
                        <a14:foregroundMark x1="19608" y1="44949" x2="19608" y2="44949"/>
                        <a14:foregroundMark x1="11765" y1="39394" x2="11765" y2="39394"/>
                        <a14:foregroundMark x1="7451" y1="42424" x2="7451" y2="42424"/>
                        <a14:foregroundMark x1="3922" y1="66667" x2="3922" y2="66667"/>
                        <a14:foregroundMark x1="5882" y1="59091" x2="5882" y2="59091"/>
                        <a14:foregroundMark x1="7059" y1="76768" x2="7059" y2="76768"/>
                        <a14:foregroundMark x1="9412" y1="58081" x2="9412" y2="58081"/>
                        <a14:foregroundMark x1="46667" y1="53535" x2="46667" y2="53535"/>
                        <a14:foregroundMark x1="61176" y1="67677" x2="61176" y2="67677"/>
                        <a14:foregroundMark x1="90588" y1="38889" x2="90588" y2="38889"/>
                        <a14:foregroundMark x1="94510" y1="41414" x2="94510" y2="41414"/>
                        <a14:foregroundMark x1="94118" y1="55051" x2="94118" y2="55051"/>
                        <a14:foregroundMark x1="92549" y1="59091" x2="92549" y2="59091"/>
                        <a14:foregroundMark x1="98039" y1="74242" x2="98039" y2="74242"/>
                        <a14:foregroundMark x1="98039" y1="70202" x2="98039" y2="70202"/>
                        <a14:foregroundMark x1="97647" y1="78788" x2="97647" y2="78788"/>
                        <a14:foregroundMark x1="95294" y1="91414" x2="95294" y2="91414"/>
                        <a14:foregroundMark x1="92549" y1="95960" x2="92549" y2="95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0519" y="2213388"/>
            <a:ext cx="3425588" cy="3589983"/>
          </a:xfrm>
          <a:prstGeom prst="rect">
            <a:avLst/>
          </a:prstGeom>
        </p:spPr>
      </p:pic>
      <p:pic>
        <p:nvPicPr>
          <p:cNvPr id="15" name="Picture 14" descr="A blue and white logo&#10;&#10;AI-generated content may be incorrect.">
            <a:extLst>
              <a:ext uri="{FF2B5EF4-FFF2-40B4-BE49-F238E27FC236}">
                <a16:creationId xmlns:a16="http://schemas.microsoft.com/office/drawing/2014/main" id="{303E0025-0B6E-B075-0FF0-29FE8BBBC6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5205" y="2173171"/>
            <a:ext cx="3445871" cy="3589983"/>
          </a:xfrm>
          <a:prstGeom prst="rect">
            <a:avLst/>
          </a:prstGeom>
        </p:spPr>
      </p:pic>
      <p:pic>
        <p:nvPicPr>
          <p:cNvPr id="17" name="Picture 16" descr="A red text on a black background&#10;&#10;AI-generated content may be incorrect.">
            <a:extLst>
              <a:ext uri="{FF2B5EF4-FFF2-40B4-BE49-F238E27FC236}">
                <a16:creationId xmlns:a16="http://schemas.microsoft.com/office/drawing/2014/main" id="{F3CB51A1-C47D-6546-8F84-1A94E10BE0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5205" y="2277068"/>
            <a:ext cx="3443144" cy="3141248"/>
          </a:xfrm>
          <a:prstGeom prst="rect">
            <a:avLst/>
          </a:prstGeom>
        </p:spPr>
      </p:pic>
      <p:pic>
        <p:nvPicPr>
          <p:cNvPr id="19" name="Picture 18" descr="A close-up of logos&#10;&#10;AI-generated content may be incorrect.">
            <a:extLst>
              <a:ext uri="{FF2B5EF4-FFF2-40B4-BE49-F238E27FC236}">
                <a16:creationId xmlns:a16="http://schemas.microsoft.com/office/drawing/2014/main" id="{8E4D5E6C-1133-1DD3-AC33-704F3B3326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24" b="89881" l="2676" r="46488">
                        <a14:foregroundMark x1="2676" y1="50000" x2="2676" y2="50000"/>
                        <a14:foregroundMark x1="46488" y1="51786" x2="46488" y2="51786"/>
                      </a14:backgroundRemoval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>
          <a:xfrm>
            <a:off x="5365503" y="1944847"/>
            <a:ext cx="3655573" cy="4107934"/>
          </a:xfrm>
          <a:prstGeom prst="rect">
            <a:avLst/>
          </a:prstGeom>
        </p:spPr>
      </p:pic>
      <p:pic>
        <p:nvPicPr>
          <p:cNvPr id="21" name="Picture 20" descr="A logo of a state&#10;&#10;AI-generated content may be incorrect.">
            <a:extLst>
              <a:ext uri="{FF2B5EF4-FFF2-40B4-BE49-F238E27FC236}">
                <a16:creationId xmlns:a16="http://schemas.microsoft.com/office/drawing/2014/main" id="{D80E9241-7A3C-4117-8940-B3E551654E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5298" y="2184559"/>
            <a:ext cx="3560463" cy="357859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67DE8F1B-5F99-7DFA-E5FD-F57E4F79642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45550" y="2165944"/>
            <a:ext cx="3666203" cy="3695769"/>
          </a:xfrm>
          <a:prstGeom prst="rect">
            <a:avLst/>
          </a:prstGeom>
        </p:spPr>
      </p:pic>
      <p:pic>
        <p:nvPicPr>
          <p:cNvPr id="25" name="Picture 24" descr="A red circle with white text and a building&#10;&#10;AI-generated content may be incorrect.">
            <a:extLst>
              <a:ext uri="{FF2B5EF4-FFF2-40B4-BE49-F238E27FC236}">
                <a16:creationId xmlns:a16="http://schemas.microsoft.com/office/drawing/2014/main" id="{DE8A1070-2590-6611-B673-FB57434ECD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45550" y="2154067"/>
            <a:ext cx="3649304" cy="364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96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51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51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51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1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351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651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7510"/>
                            </p:stCondLst>
                            <p:childTnLst>
                              <p:par>
                                <p:cTn id="8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51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1510"/>
                            </p:stCondLst>
                            <p:childTnLst>
                              <p:par>
                                <p:cTn id="9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451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42425-BD12-8086-7A3D-C0F841383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5F826-DE7C-48B8-D671-1A9E8F33B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417638"/>
          </a:xfrm>
        </p:spPr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State Conference Opportunities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9F338-0FB3-85D3-9266-C99C4CF6A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8228012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Mississippi State Officer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C040C2-BC4B-E7A1-0BAD-FA5FC733BB04}"/>
              </a:ext>
            </a:extLst>
          </p:cNvPr>
          <p:cNvSpPr txBox="1"/>
          <p:nvPr/>
        </p:nvSpPr>
        <p:spPr>
          <a:xfrm>
            <a:off x="590265" y="1754545"/>
            <a:ext cx="838996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State Officers are expected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Communicate regularly and respond promptly to all inquiries for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Check GroupMe daily.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Attend all state officer meetings and functions from start to finish.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Participate in conference calls with other state officers as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As needed, preside over state officer meetings ensuring that the agenda is followed.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Help plan state conferences.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Work to recruit new chapters and new members.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Support teachers in their efforts to implement Educators Rising Mississippi.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Perform other duties as assigned.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Maintain a “90 or above” average in all courses. </a:t>
            </a:r>
          </a:p>
        </p:txBody>
      </p:sp>
      <p:pic>
        <p:nvPicPr>
          <p:cNvPr id="8" name="Picture 7" descr="A close-up of a gavel&#10;&#10;AI-generated content may be incorrect.">
            <a:extLst>
              <a:ext uri="{FF2B5EF4-FFF2-40B4-BE49-F238E27FC236}">
                <a16:creationId xmlns:a16="http://schemas.microsoft.com/office/drawing/2014/main" id="{719BF9FE-771A-01DF-B7C3-E7A782D02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1235" y="5131558"/>
            <a:ext cx="5028022" cy="172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555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BEE0E-CD80-5621-E796-E183CB21B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8D6F5-0FF5-445A-EEB5-955A1A09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7475"/>
            <a:ext cx="8229600" cy="1417638"/>
          </a:xfrm>
        </p:spPr>
        <p:txBody>
          <a:bodyPr/>
          <a:lstStyle/>
          <a:p>
            <a:r>
              <a:rPr lang="en-US" dirty="0">
                <a:latin typeface="Brightwall Personal Use" panose="02000500000000000000" pitchFamily="2" charset="0"/>
              </a:rPr>
              <a:t>State Conference Opportunities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C7731-791A-7AC5-572C-F4A7CF99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1135063"/>
            <a:ext cx="8228012" cy="639762"/>
          </a:xfrm>
        </p:spPr>
        <p:txBody>
          <a:bodyPr/>
          <a:lstStyle/>
          <a:p>
            <a:pPr algn="ctr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Mississippi State Officer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411F1-97E4-A23A-BBC6-D7A3D365EE4C}"/>
              </a:ext>
            </a:extLst>
          </p:cNvPr>
          <p:cNvSpPr txBox="1"/>
          <p:nvPr/>
        </p:nvSpPr>
        <p:spPr>
          <a:xfrm>
            <a:off x="590265" y="1754545"/>
            <a:ext cx="838996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State Officers are expected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Communicate regularly and respond promptly to all inquiries for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Check GroupMe daily.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Attend all state officer meetings and functions from start to finish.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Participate in conference calls with other state officers as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As needed, preside over state officer meetings ensuring that the agenda is followed.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Help plan state conferences.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Work to recruit new chapters and new members.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Support teachers in their efforts to implement Educators Rising Mississippi.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Perform other duties as assigned.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Maintain a “90 or above” average in all courses. </a:t>
            </a:r>
          </a:p>
        </p:txBody>
      </p:sp>
      <p:pic>
        <p:nvPicPr>
          <p:cNvPr id="8" name="Picture 7" descr="A close-up of a gavel&#10;&#10;AI-generated content may be incorrect.">
            <a:extLst>
              <a:ext uri="{FF2B5EF4-FFF2-40B4-BE49-F238E27FC236}">
                <a16:creationId xmlns:a16="http://schemas.microsoft.com/office/drawing/2014/main" id="{57675195-7668-5EAE-2743-AFDAF0AD4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1235" y="5131558"/>
            <a:ext cx="5028022" cy="1726442"/>
          </a:xfrm>
          <a:prstGeom prst="rect">
            <a:avLst/>
          </a:prstGeom>
        </p:spPr>
      </p:pic>
      <p:pic>
        <p:nvPicPr>
          <p:cNvPr id="6" name="Picture 5" descr="A microphone in front of a neon sign&#10;&#10;AI-generated content may be incorrect.">
            <a:extLst>
              <a:ext uri="{FF2B5EF4-FFF2-40B4-BE49-F238E27FC236}">
                <a16:creationId xmlns:a16="http://schemas.microsoft.com/office/drawing/2014/main" id="{7FE86CBA-9293-848D-D748-2B63F9C46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3056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What is Educators Rising?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A national career and technical student organization (</a:t>
            </a:r>
            <a:r>
              <a:rPr dirty="0" err="1">
                <a:latin typeface="PBJustBrewIt" panose="02000603000000000000" pitchFamily="2" charset="0"/>
                <a:ea typeface="PBJustBrewIt" panose="02000603000000000000" pitchFamily="2" charset="0"/>
              </a:rPr>
              <a:t>CTSO</a:t>
            </a:r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)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For students interested in education-related careers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Offers real-world teaching experiences, leadership, and training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0A4DE1-5E40-00F3-EDBD-56B379405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 descr="A ping pong rackets with stars&#10;&#10;AI-generated content may be incorrect.">
            <a:extLst>
              <a:ext uri="{FF2B5EF4-FFF2-40B4-BE49-F238E27FC236}">
                <a16:creationId xmlns:a16="http://schemas.microsoft.com/office/drawing/2014/main" id="{D15A811E-C8D4-E67F-D551-A7130D8B47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14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C21B99-5381-3BDA-7D42-2FE6056D66CE}"/>
              </a:ext>
            </a:extLst>
          </p:cNvPr>
          <p:cNvSpPr txBox="1"/>
          <p:nvPr/>
        </p:nvSpPr>
        <p:spPr>
          <a:xfrm>
            <a:off x="852985" y="5172501"/>
            <a:ext cx="7028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Game Room</a:t>
            </a:r>
          </a:p>
        </p:txBody>
      </p:sp>
    </p:spTree>
    <p:extLst>
      <p:ext uri="{BB962C8B-B14F-4D97-AF65-F5344CB8AC3E}">
        <p14:creationId xmlns:p14="http://schemas.microsoft.com/office/powerpoint/2010/main" val="393987281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2025 State Conference">
            <a:hlinkClick r:id="" action="ppaction://media"/>
            <a:extLst>
              <a:ext uri="{FF2B5EF4-FFF2-40B4-BE49-F238E27FC236}">
                <a16:creationId xmlns:a16="http://schemas.microsoft.com/office/drawing/2014/main" id="{DBCC7395-196C-BA8B-E682-6B8F5C1C4D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45820"/>
            <a:ext cx="914400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29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Benefits of Membership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Explore a meaningful, impactful career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Receive scholarships and mentorship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Join a community that supports your dreams</a:t>
            </a:r>
          </a:p>
        </p:txBody>
      </p:sp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What Students Say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“I joined Educators Rising because I want to make a difference.”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“This helped me realize I really want to become a teacher!”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“I like meeting new people from across the United states!”</a:t>
            </a: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“I like competing—Cause I’m competitive!”</a:t>
            </a:r>
            <a:endParaRPr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How to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Talk to your local chapter advisor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Follow your chapter on social media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Attend an interest meeting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Get involved—your future starts here!</a:t>
            </a:r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You Belong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Discover your passion. Build your future.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The classroom is calling</a:t>
            </a: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!</a:t>
            </a:r>
            <a:endParaRPr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Let’s Chat!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Ask </a:t>
            </a: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ME</a:t>
            </a:r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 anything!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I’D</a:t>
            </a:r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 love to help you start your Educators Rising journey.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997A1-C2C9-DBC3-8080-BCD3CAB61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7A302-AD9F-18AB-6A31-4AD6FB124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rightwall Personal Use" panose="02000500000000000000" pitchFamily="2" charset="0"/>
              </a:rPr>
              <a:t>Goals of Educators Rising</a:t>
            </a:r>
            <a:endParaRPr sz="3600" dirty="0">
              <a:latin typeface="Brightwall Personal Use" panose="02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B9A92-FBF9-6329-F009-669D74C76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5467349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To recruit qualified youth to become teachers, to help eliminate the shortages within the profession and to strengthen requirements for teacher candidates. </a:t>
            </a:r>
          </a:p>
          <a:p>
            <a:endParaRPr lang="en-US" sz="26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To provide students with experiences in high school that will keep them committed to becoming teachers throughout their college career.</a:t>
            </a:r>
          </a:p>
          <a:p>
            <a:pPr marL="0" indent="0">
              <a:buNone/>
            </a:pPr>
            <a:endParaRPr lang="en-US" sz="29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To strengthen the image of the teaching profession through providing information and counseling to students. </a:t>
            </a:r>
          </a:p>
          <a:p>
            <a:pPr marL="0" indent="0">
              <a:buNone/>
            </a:pPr>
            <a:endParaRPr lang="en-US" sz="29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To encourage personal growth of future educators through participation in region and state meetings, organizations and workshops. </a:t>
            </a:r>
          </a:p>
          <a:p>
            <a:pPr marL="0" indent="0">
              <a:buNone/>
            </a:pPr>
            <a:endParaRPr lang="en-US" sz="29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To increase student involvement and foster pride in their school and community while contributing to the educational experience. </a:t>
            </a:r>
          </a:p>
        </p:txBody>
      </p:sp>
    </p:spTree>
    <p:extLst>
      <p:ext uri="{BB962C8B-B14F-4D97-AF65-F5344CB8AC3E}">
        <p14:creationId xmlns:p14="http://schemas.microsoft.com/office/powerpoint/2010/main" val="320450285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Why Join Educators Rising?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Learn what it’s like to be a teacher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Build leadership and communication skills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Attend conferences, compete, and network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9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Mentorship and real classroom experience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lang="en-US" sz="19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Give back by Participating in community service projects</a:t>
            </a:r>
            <a:endParaRPr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176A6-43FF-0999-29C3-FF3D7A48C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D4AA-ED61-84EE-CF58-32B5DD1F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Why Join Educators Rising?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90EFB-41ED-B18F-8932-6346F069E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Looks good on transcripts</a:t>
            </a: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Seniors receive a graduation cord if the requirements are met (Set by Advisor)</a:t>
            </a: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Scholarship opportunities</a:t>
            </a:r>
          </a:p>
          <a:p>
            <a:pPr marL="0" indent="0">
              <a:buNone/>
            </a:pPr>
            <a:endParaRPr sz="19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Travel and networking opportunities</a:t>
            </a:r>
            <a:endParaRPr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27554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ED RISING VIDEO 1">
            <a:hlinkClick r:id="" action="ppaction://media"/>
            <a:extLst>
              <a:ext uri="{FF2B5EF4-FFF2-40B4-BE49-F238E27FC236}">
                <a16:creationId xmlns:a16="http://schemas.microsoft.com/office/drawing/2014/main" id="{364E929D-039B-6DFF-300E-07707DBFDE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91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69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Who Can Join?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Open to any student interested in a future in education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high school students </a:t>
            </a: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in grades 9-12</a:t>
            </a:r>
          </a:p>
          <a:p>
            <a:pPr lvl="1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Junior Varsity: 9</a:t>
            </a:r>
            <a:r>
              <a:rPr lang="en-US" baseline="30000" dirty="0">
                <a:latin typeface="PBJustBrewIt" panose="02000603000000000000" pitchFamily="2" charset="0"/>
                <a:ea typeface="PBJustBrewIt" panose="02000603000000000000" pitchFamily="2" charset="0"/>
              </a:rPr>
              <a:t>th</a:t>
            </a: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 and 10</a:t>
            </a:r>
            <a:r>
              <a:rPr lang="en-US" baseline="30000" dirty="0">
                <a:latin typeface="PBJustBrewIt" panose="02000603000000000000" pitchFamily="2" charset="0"/>
                <a:ea typeface="PBJustBrewIt" panose="02000603000000000000" pitchFamily="2" charset="0"/>
              </a:rPr>
              <a:t>th</a:t>
            </a: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 grade</a:t>
            </a:r>
          </a:p>
          <a:p>
            <a:pPr lvl="1"/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Varsity: 11</a:t>
            </a:r>
            <a:r>
              <a:rPr lang="en-US" baseline="30000" dirty="0">
                <a:latin typeface="PBJustBrewIt" panose="02000603000000000000" pitchFamily="2" charset="0"/>
                <a:ea typeface="PBJustBrewIt" panose="02000603000000000000" pitchFamily="2" charset="0"/>
              </a:rPr>
              <a:t>th</a:t>
            </a: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 and 12</a:t>
            </a:r>
            <a:r>
              <a:rPr lang="en-US" baseline="30000" dirty="0">
                <a:latin typeface="PBJustBrewIt" panose="02000603000000000000" pitchFamily="2" charset="0"/>
                <a:ea typeface="PBJustBrewIt" panose="02000603000000000000" pitchFamily="2" charset="0"/>
              </a:rPr>
              <a:t>th</a:t>
            </a:r>
            <a:r>
              <a:rPr lang="en-US" dirty="0">
                <a:latin typeface="PBJustBrewIt" panose="02000603000000000000" pitchFamily="2" charset="0"/>
                <a:ea typeface="PBJustBrewIt" panose="02000603000000000000" pitchFamily="2" charset="0"/>
              </a:rPr>
              <a:t> grade</a:t>
            </a:r>
          </a:p>
          <a:p>
            <a:pPr marL="0" indent="0">
              <a:buNone/>
            </a:pPr>
            <a:endParaRPr lang="en-US"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What Do We Do?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Attend state and national conferences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Compete in education-focused events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Volunteer and serve your community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Visit classrooms and meet professionals</a:t>
            </a: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z="3600" dirty="0">
                <a:latin typeface="Brightwall Personal Use" panose="02000500000000000000" pitchFamily="2" charset="0"/>
              </a:rPr>
              <a:t>Competitions </a:t>
            </a:r>
            <a:r>
              <a:rPr lang="en-US" sz="3600" dirty="0">
                <a:latin typeface="Brightwall Personal Use" panose="02000500000000000000" pitchFamily="2" charset="0"/>
              </a:rPr>
              <a:t>and</a:t>
            </a:r>
            <a:r>
              <a:rPr sz="3600" dirty="0">
                <a:latin typeface="Brightwall Personal Use" panose="02000500000000000000" pitchFamily="2" charset="0"/>
              </a:rPr>
              <a:t> Conferences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Compete in Lesson Planning, Public Speaking, and more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Travel to state and national events</a:t>
            </a:r>
            <a:endParaRPr lang="en-US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pPr marL="0" indent="0">
              <a:buNone/>
            </a:pPr>
            <a:endParaRPr sz="1800" dirty="0">
              <a:latin typeface="PBJustBrewIt" panose="02000603000000000000" pitchFamily="2" charset="0"/>
              <a:ea typeface="PBJustBrewIt" panose="02000603000000000000" pitchFamily="2" charset="0"/>
            </a:endParaRPr>
          </a:p>
          <a:p>
            <a:r>
              <a:rPr dirty="0">
                <a:latin typeface="PBJustBrewIt" panose="02000603000000000000" pitchFamily="2" charset="0"/>
                <a:ea typeface="PBJustBrewIt" panose="02000603000000000000" pitchFamily="2" charset="0"/>
              </a:rPr>
              <a:t>Build your resume and college applications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21218</TotalTime>
  <Words>1338</Words>
  <Application>Microsoft Office PowerPoint</Application>
  <PresentationFormat>On-screen Show (4:3)</PresentationFormat>
  <Paragraphs>212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Aharoni</vt:lpstr>
      <vt:lpstr>Aptos</vt:lpstr>
      <vt:lpstr>Arial</vt:lpstr>
      <vt:lpstr>Brightwall Personal Use</vt:lpstr>
      <vt:lpstr>Calibri</vt:lpstr>
      <vt:lpstr>KG Summer Storm Smooth</vt:lpstr>
      <vt:lpstr>PBJustBrewIt</vt:lpstr>
      <vt:lpstr>Symbol</vt:lpstr>
      <vt:lpstr>Office Theme</vt:lpstr>
      <vt:lpstr>Join the Future of Education</vt:lpstr>
      <vt:lpstr>What is Educators Rising?</vt:lpstr>
      <vt:lpstr>Goals of Educators Rising</vt:lpstr>
      <vt:lpstr>Why Join Educators Rising?</vt:lpstr>
      <vt:lpstr>Why Join Educators Rising?</vt:lpstr>
      <vt:lpstr>PowerPoint Presentation</vt:lpstr>
      <vt:lpstr>Who Can Join?</vt:lpstr>
      <vt:lpstr>What Do We Do?</vt:lpstr>
      <vt:lpstr>Competitions and Conferences</vt:lpstr>
      <vt:lpstr>Competitive Events</vt:lpstr>
      <vt:lpstr>Competitive Events</vt:lpstr>
      <vt:lpstr>Conferences</vt:lpstr>
      <vt:lpstr>Conference Dress Code</vt:lpstr>
      <vt:lpstr>Conferences</vt:lpstr>
      <vt:lpstr>State Conference Opportunities</vt:lpstr>
      <vt:lpstr>State Conference Opportunities</vt:lpstr>
      <vt:lpstr>State Conference Opportunities</vt:lpstr>
      <vt:lpstr>State Conference Opportunities</vt:lpstr>
      <vt:lpstr>State Conference Opportunities</vt:lpstr>
      <vt:lpstr>PowerPoint Presentation</vt:lpstr>
      <vt:lpstr>PowerPoint Presentation</vt:lpstr>
      <vt:lpstr>Benefits of Membership</vt:lpstr>
      <vt:lpstr>What Students Say</vt:lpstr>
      <vt:lpstr>How to Join</vt:lpstr>
      <vt:lpstr>You Belong Here</vt:lpstr>
      <vt:lpstr>Let’s Chat!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Kimberly Usry</dc:creator>
  <cp:keywords/>
  <dc:description>generated using python-pptx</dc:description>
  <cp:lastModifiedBy>Kimberly Usry</cp:lastModifiedBy>
  <cp:revision>4</cp:revision>
  <cp:lastPrinted>2025-08-12T00:23:13Z</cp:lastPrinted>
  <dcterms:created xsi:type="dcterms:W3CDTF">2013-01-27T09:14:16Z</dcterms:created>
  <dcterms:modified xsi:type="dcterms:W3CDTF">2025-08-12T00:57:11Z</dcterms:modified>
  <cp:category/>
</cp:coreProperties>
</file>